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95" r:id="rId2"/>
    <p:sldId id="296" r:id="rId3"/>
    <p:sldId id="297" r:id="rId4"/>
    <p:sldId id="272" r:id="rId5"/>
    <p:sldId id="299" r:id="rId6"/>
    <p:sldId id="312" r:id="rId7"/>
    <p:sldId id="313" r:id="rId8"/>
    <p:sldId id="316" r:id="rId9"/>
    <p:sldId id="317" r:id="rId10"/>
    <p:sldId id="318" r:id="rId11"/>
    <p:sldId id="300" r:id="rId12"/>
    <p:sldId id="301" r:id="rId13"/>
    <p:sldId id="319" r:id="rId14"/>
    <p:sldId id="320" r:id="rId15"/>
    <p:sldId id="302" r:id="rId16"/>
    <p:sldId id="303" r:id="rId17"/>
    <p:sldId id="321" r:id="rId18"/>
    <p:sldId id="322" r:id="rId19"/>
    <p:sldId id="325" r:id="rId20"/>
    <p:sldId id="323" r:id="rId21"/>
    <p:sldId id="324" r:id="rId22"/>
    <p:sldId id="326" r:id="rId23"/>
    <p:sldId id="307" r:id="rId24"/>
    <p:sldId id="308" r:id="rId25"/>
    <p:sldId id="309" r:id="rId26"/>
    <p:sldId id="310" r:id="rId27"/>
    <p:sldId id="332" r:id="rId28"/>
    <p:sldId id="311" r:id="rId29"/>
    <p:sldId id="266" r:id="rId3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Oswald" pitchFamily="2" charset="77"/>
      <p:regular r:id="rId36"/>
      <p:bold r:id="rId37"/>
    </p:embeddedFont>
    <p:embeddedFont>
      <p:font typeface="Source Sans Pro" panose="020B0503030403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1A1956-3D7E-41C0-9DF7-105A978C6925}">
  <a:tblStyle styleId="{891A1956-3D7E-41C0-9DF7-105A978C69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82E05BE-877C-40BA-BEE6-E4ECDAF45F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4"/>
    <p:restoredTop sz="92382"/>
  </p:normalViewPr>
  <p:slideViewPr>
    <p:cSldViewPr snapToGrid="0" snapToObjects="1">
      <p:cViewPr varScale="1">
        <p:scale>
          <a:sx n="154" d="100"/>
          <a:sy n="154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pn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43714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cd566ac1d1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cd566ac1d1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0279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1871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05576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64991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910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84734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7654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79772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7219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1021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cd566ac1d1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cd566ac1d1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cd566ac1d1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cd566ac1d1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970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cd566ac1d1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cd566ac1d1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6022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408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" name="Google Shape;35;p2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6" name="Google Shape;36;p2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2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0" name="Google Shape;40;p2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" name="Google Shape;41;p2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" name="Google Shape;42;p2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3" name="Google Shape;43;p2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4" name="Google Shape;44;p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 txBox="1">
            <a:spLocks noGrp="1"/>
          </p:cNvSpPr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76" name="Google Shape;76;p3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77" name="Google Shape;77;p3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1" name="Google Shape;81;p3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2" name="Google Shape;82;p3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3" name="Google Shape;83;p3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4" name="Google Shape;84;p3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85" name="Google Shape;85;p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3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1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62" name="Google Shape;162;p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3" name="Google Shape;163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7" name="Google Shape;167;p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8" name="Google Shape;168;p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9" name="Google Shape;169;p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70" name="Google Shape;170;p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1" name="Google Shape;171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94" name="Google Shape;294;p8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95" name="Google Shape;295;p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8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8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99" name="Google Shape;299;p8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0" name="Google Shape;300;p8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1" name="Google Shape;301;p8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02" name="Google Shape;302;p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03" name="Google Shape;303;p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8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 graph">
  <p:cSld name="BLANK_2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1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19" name="Google Shape;419;p11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20" name="Google Shape;420;p11"/>
          <p:cNvSpPr/>
          <p:nvPr/>
        </p:nvSpPr>
        <p:spPr>
          <a:xfrm rot="8100000">
            <a:off x="1847981" y="44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11"/>
          <p:cNvSpPr/>
          <p:nvPr/>
        </p:nvSpPr>
        <p:spPr>
          <a:xfrm rot="8100000">
            <a:off x="6038981" y="72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1"/>
          <p:cNvSpPr/>
          <p:nvPr/>
        </p:nvSpPr>
        <p:spPr>
          <a:xfrm rot="8100000">
            <a:off x="7181981" y="76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11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424" name="Google Shape;424;p11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5" name="Google Shape;425;p11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6" name="Google Shape;426;p11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27" name="Google Shape;427;p11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428" name="Google Shape;428;p1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11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1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1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1"/>
          <p:cNvSpPr/>
          <p:nvPr/>
        </p:nvSpPr>
        <p:spPr>
          <a:xfrm rot="8100000">
            <a:off x="8699949" y="51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1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30;p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  <p:sldLayoutId id="2147483657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k1qvvdyT0Tu9BOUpNNaPHiwgscpePQe4/view?usp=sharing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sourabh.kumar.janghel@outlook.com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linkedin.com/in/sourabhkumarjanghel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3"/>
          <p:cNvSpPr txBox="1">
            <a:spLocks noGrp="1"/>
          </p:cNvSpPr>
          <p:nvPr>
            <p:ph type="ctrTitle"/>
          </p:nvPr>
        </p:nvSpPr>
        <p:spPr>
          <a:xfrm>
            <a:off x="92440" y="3376686"/>
            <a:ext cx="8959120" cy="15727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IN" dirty="0"/>
              <a:t>SBI - Video Analytics</a:t>
            </a:r>
            <a:endParaRPr lang="en-IN" b="0" dirty="0"/>
          </a:p>
        </p:txBody>
      </p:sp>
      <p:sp>
        <p:nvSpPr>
          <p:cNvPr id="3" name="Google Shape;464;p13">
            <a:extLst>
              <a:ext uri="{FF2B5EF4-FFF2-40B4-BE49-F238E27FC236}">
                <a16:creationId xmlns:a16="http://schemas.microsoft.com/office/drawing/2014/main" id="{C51FF617-4341-5A4A-9161-9D1A2209A24A}"/>
              </a:ext>
            </a:extLst>
          </p:cNvPr>
          <p:cNvSpPr txBox="1">
            <a:spLocks/>
          </p:cNvSpPr>
          <p:nvPr/>
        </p:nvSpPr>
        <p:spPr>
          <a:xfrm>
            <a:off x="6238959" y="4049899"/>
            <a:ext cx="5810082" cy="1572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l"/>
            <a:r>
              <a:rPr lang="en-IN" sz="2000" dirty="0">
                <a:solidFill>
                  <a:schemeClr val="tx1"/>
                </a:solidFill>
              </a:rPr>
              <a:t>Sourabh Kumar </a:t>
            </a:r>
            <a:r>
              <a:rPr lang="en-IN" sz="2000" dirty="0" err="1">
                <a:solidFill>
                  <a:schemeClr val="tx1"/>
                </a:solidFill>
              </a:rPr>
              <a:t>Janghel</a:t>
            </a:r>
            <a:endParaRPr lang="en-IN" sz="2000" b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Tools, Technology Stack (including the APIs consumed), and framework details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3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692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42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dirty="0"/>
              <a:t>TECH STACK</a:t>
            </a:r>
            <a:r>
              <a:rPr lang="en" dirty="0"/>
              <a:t> ANALYSIS</a:t>
            </a:r>
            <a:endParaRPr dirty="0"/>
          </a:p>
        </p:txBody>
      </p:sp>
      <p:sp>
        <p:nvSpPr>
          <p:cNvPr id="831" name="Google Shape;831;p4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832" name="Google Shape;832;p42"/>
          <p:cNvSpPr/>
          <p:nvPr/>
        </p:nvSpPr>
        <p:spPr>
          <a:xfrm>
            <a:off x="825300" y="1420675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Tools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Python 3.9</a:t>
            </a:r>
            <a:endParaRPr lang="en-IN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3" name="Google Shape;833;p42"/>
          <p:cNvSpPr/>
          <p:nvPr/>
        </p:nvSpPr>
        <p:spPr>
          <a:xfrm>
            <a:off x="4656162" y="1420675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algn="r">
              <a:buClr>
                <a:schemeClr val="dk1"/>
              </a:buClr>
              <a:buSzPts val="1100"/>
            </a:pPr>
            <a:r>
              <a:rPr lang="en-I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APIs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Azure Functions</a:t>
            </a:r>
          </a:p>
          <a:p>
            <a:pPr lvl="0" algn="r">
              <a:spcBef>
                <a:spcPts val="600"/>
              </a:spcBef>
              <a:spcAft>
                <a:spcPts val="600"/>
              </a:spcAft>
            </a:pPr>
            <a:r>
              <a:rPr lang="en-IN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Azure Video Indexer</a:t>
            </a:r>
          </a:p>
        </p:txBody>
      </p:sp>
      <p:sp>
        <p:nvSpPr>
          <p:cNvPr id="834" name="Google Shape;834;p42"/>
          <p:cNvSpPr/>
          <p:nvPr/>
        </p:nvSpPr>
        <p:spPr>
          <a:xfrm>
            <a:off x="825300" y="2958593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Azure Containers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Storage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5" name="Google Shape;835;p42"/>
          <p:cNvSpPr/>
          <p:nvPr/>
        </p:nvSpPr>
        <p:spPr>
          <a:xfrm>
            <a:off x="4656162" y="2958593"/>
            <a:ext cx="3678600" cy="13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YOLOv5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Framework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6" name="Google Shape;836;p42"/>
          <p:cNvSpPr/>
          <p:nvPr/>
        </p:nvSpPr>
        <p:spPr>
          <a:xfrm>
            <a:off x="3447993" y="1748626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2"/>
          <p:cNvSpPr/>
          <p:nvPr/>
        </p:nvSpPr>
        <p:spPr>
          <a:xfrm rot="5400000">
            <a:off x="3600503" y="1748626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2"/>
          <p:cNvSpPr/>
          <p:nvPr/>
        </p:nvSpPr>
        <p:spPr>
          <a:xfrm rot="10800000">
            <a:off x="3600503" y="1902319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2"/>
          <p:cNvSpPr/>
          <p:nvPr/>
        </p:nvSpPr>
        <p:spPr>
          <a:xfrm rot="-5400000">
            <a:off x="3447993" y="1902319"/>
            <a:ext cx="2113800" cy="21138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Algorithms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The algorithms / machine learning models that have been used in the Hackathon prototype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4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0503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"/>
          <p:cNvSpPr txBox="1">
            <a:spLocks noGrp="1"/>
          </p:cNvSpPr>
          <p:nvPr>
            <p:ph type="title"/>
          </p:nvPr>
        </p:nvSpPr>
        <p:spPr>
          <a:xfrm>
            <a:off x="1047750" y="0"/>
            <a:ext cx="6996600" cy="9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USED </a:t>
            </a:r>
            <a:r>
              <a:rPr lang="en-IN" dirty="0">
                <a:solidFill>
                  <a:schemeClr val="accent2"/>
                </a:solidFill>
              </a:rPr>
              <a:t>Algorithms</a:t>
            </a:r>
            <a:endParaRPr dirty="0"/>
          </a:p>
        </p:txBody>
      </p:sp>
      <p:grpSp>
        <p:nvGrpSpPr>
          <p:cNvPr id="556" name="Google Shape;556;p24"/>
          <p:cNvGrpSpPr/>
          <p:nvPr/>
        </p:nvGrpSpPr>
        <p:grpSpPr>
          <a:xfrm>
            <a:off x="2905041" y="740351"/>
            <a:ext cx="3139335" cy="3379946"/>
            <a:chOff x="2768474" y="949849"/>
            <a:chExt cx="2944752" cy="3170450"/>
          </a:xfrm>
        </p:grpSpPr>
        <p:sp>
          <p:nvSpPr>
            <p:cNvPr id="557" name="Google Shape;557;p24"/>
            <p:cNvSpPr/>
            <p:nvPr/>
          </p:nvSpPr>
          <p:spPr>
            <a:xfrm rot="5400000">
              <a:off x="2768474" y="949849"/>
              <a:ext cx="1706700" cy="1706700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8" name="Google Shape;558;p24"/>
            <p:cNvSpPr/>
            <p:nvPr/>
          </p:nvSpPr>
          <p:spPr>
            <a:xfrm rot="5400000" flipH="1">
              <a:off x="3109874" y="2754999"/>
              <a:ext cx="1365300" cy="1365300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 rot="10800000">
              <a:off x="4573417" y="1713349"/>
              <a:ext cx="943200" cy="943200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 flipH="1">
              <a:off x="4573526" y="2754999"/>
              <a:ext cx="1139700" cy="1139700"/>
            </a:xfrm>
            <a:prstGeom prst="teardrop">
              <a:avLst>
                <a:gd name="adj" fmla="val 100000"/>
              </a:avLst>
            </a:prstGeom>
            <a:solidFill>
              <a:srgbClr val="2832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" name="Google Shape;573;p24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6948C3-DF00-EB49-819E-73E2A9EFB815}"/>
              </a:ext>
            </a:extLst>
          </p:cNvPr>
          <p:cNvSpPr txBox="1"/>
          <p:nvPr/>
        </p:nvSpPr>
        <p:spPr>
          <a:xfrm>
            <a:off x="3093714" y="1138739"/>
            <a:ext cx="16651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err="1">
                <a:solidFill>
                  <a:schemeClr val="bg1"/>
                </a:solidFill>
              </a:rPr>
              <a:t>Deepface</a:t>
            </a:r>
            <a:endParaRPr lang="en-IN" sz="1600" dirty="0">
              <a:solidFill>
                <a:schemeClr val="bg1"/>
              </a:solidFill>
            </a:endParaRPr>
          </a:p>
          <a:p>
            <a:r>
              <a:rPr lang="en-IN" sz="1600" dirty="0" err="1">
                <a:solidFill>
                  <a:schemeClr val="bg1"/>
                </a:solidFill>
              </a:rPr>
              <a:t>Tensorflow</a:t>
            </a:r>
            <a:endParaRPr lang="en-IN" sz="1600" dirty="0">
              <a:solidFill>
                <a:schemeClr val="bg1"/>
              </a:solidFill>
            </a:endParaRPr>
          </a:p>
          <a:p>
            <a:r>
              <a:rPr lang="en-IN" sz="1600" dirty="0" err="1">
                <a:solidFill>
                  <a:schemeClr val="bg1"/>
                </a:solidFill>
              </a:rPr>
              <a:t>PyTorch</a:t>
            </a:r>
            <a:endParaRPr lang="en-IN" sz="1600" dirty="0">
              <a:solidFill>
                <a:schemeClr val="bg1"/>
              </a:solidFill>
            </a:endParaRPr>
          </a:p>
          <a:p>
            <a:r>
              <a:rPr lang="en-IN" sz="1600" dirty="0" err="1">
                <a:solidFill>
                  <a:schemeClr val="bg1"/>
                </a:solidFill>
              </a:rPr>
              <a:t>Opencv</a:t>
            </a:r>
            <a:endParaRPr lang="en-IN" sz="1600" dirty="0">
              <a:solidFill>
                <a:schemeClr val="bg1"/>
              </a:solidFill>
            </a:endParaRPr>
          </a:p>
          <a:p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C94974-8D7E-134F-962A-B21E206CA706}"/>
              </a:ext>
            </a:extLst>
          </p:cNvPr>
          <p:cNvSpPr txBox="1"/>
          <p:nvPr/>
        </p:nvSpPr>
        <p:spPr>
          <a:xfrm>
            <a:off x="4910833" y="2764453"/>
            <a:ext cx="16651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dirty="0" err="1">
                <a:solidFill>
                  <a:schemeClr val="bg1"/>
                </a:solidFill>
              </a:rPr>
              <a:t>dlib</a:t>
            </a:r>
            <a:endParaRPr lang="en-IN" sz="1050" dirty="0">
              <a:solidFill>
                <a:schemeClr val="bg1"/>
              </a:solidFill>
            </a:endParaRPr>
          </a:p>
          <a:p>
            <a:r>
              <a:rPr lang="en-IN" sz="1050" dirty="0">
                <a:solidFill>
                  <a:schemeClr val="bg1"/>
                </a:solidFill>
              </a:rPr>
              <a:t>Pillow </a:t>
            </a:r>
          </a:p>
          <a:p>
            <a:r>
              <a:rPr lang="en-IN" sz="1050" dirty="0" err="1">
                <a:solidFill>
                  <a:schemeClr val="bg1"/>
                </a:solidFill>
              </a:rPr>
              <a:t>imutils</a:t>
            </a:r>
            <a:endParaRPr lang="en-IN" sz="1050" dirty="0">
              <a:solidFill>
                <a:schemeClr val="bg1"/>
              </a:solidFill>
            </a:endParaRPr>
          </a:p>
          <a:p>
            <a:r>
              <a:rPr lang="en-IN" sz="1050" dirty="0" err="1">
                <a:solidFill>
                  <a:schemeClr val="bg1"/>
                </a:solidFill>
              </a:rPr>
              <a:t>scipy</a:t>
            </a:r>
            <a:endParaRPr lang="en-IN" sz="105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C6E2C9-2DF0-E14B-B3A7-BC54E4DA8F30}"/>
              </a:ext>
            </a:extLst>
          </p:cNvPr>
          <p:cNvSpPr txBox="1"/>
          <p:nvPr/>
        </p:nvSpPr>
        <p:spPr>
          <a:xfrm>
            <a:off x="3357472" y="2963799"/>
            <a:ext cx="15533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solidFill>
                  <a:schemeClr val="bg1"/>
                </a:solidFill>
              </a:rPr>
              <a:t>azure-storage-blob </a:t>
            </a:r>
          </a:p>
          <a:p>
            <a:br>
              <a:rPr lang="en-IN" sz="1000" dirty="0">
                <a:solidFill>
                  <a:schemeClr val="bg1"/>
                </a:solidFill>
              </a:rPr>
            </a:br>
            <a:endParaRPr lang="en-IN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2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</a:rPr>
              <a:t>PICTURE</a:t>
            </a:r>
            <a:r>
              <a:rPr lang="en"/>
              <a:t> IS WORTH A THOUSAND WORDS</a:t>
            </a:r>
            <a:endParaRPr/>
          </a:p>
        </p:txBody>
      </p:sp>
      <p:sp>
        <p:nvSpPr>
          <p:cNvPr id="541" name="Google Shape;541;p22"/>
          <p:cNvSpPr txBox="1">
            <a:spLocks noGrp="1"/>
          </p:cNvSpPr>
          <p:nvPr>
            <p:ph type="body" idx="1"/>
          </p:nvPr>
        </p:nvSpPr>
        <p:spPr>
          <a:xfrm>
            <a:off x="442975" y="1641300"/>
            <a:ext cx="2580300" cy="24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 complex idea can be conveyed with just a single still image.</a:t>
            </a:r>
            <a:endParaRPr sz="1800"/>
          </a:p>
        </p:txBody>
      </p:sp>
      <p:pic>
        <p:nvPicPr>
          <p:cNvPr id="542" name="Google Shape;5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150" y="1493700"/>
            <a:ext cx="2765700" cy="276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43" name="Google Shape;543;p22"/>
          <p:cNvSpPr txBox="1">
            <a:spLocks noGrp="1"/>
          </p:cNvSpPr>
          <p:nvPr>
            <p:ph type="body" idx="1"/>
          </p:nvPr>
        </p:nvSpPr>
        <p:spPr>
          <a:xfrm>
            <a:off x="6120725" y="1641300"/>
            <a:ext cx="2580300" cy="24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Namely making it possible to absorb large amounts of data quickly.</a:t>
            </a:r>
            <a:endParaRPr sz="1800"/>
          </a:p>
        </p:txBody>
      </p:sp>
      <p:sp>
        <p:nvSpPr>
          <p:cNvPr id="544" name="Google Shape;544;p2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Test cases and corresponding processed output file(s) along with the output time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5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886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0" y="4326376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Count of People</a:t>
            </a:r>
            <a:endParaRPr sz="2400" b="1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1F205F-A1B1-2443-9265-CFC46295C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967" y="1558500"/>
            <a:ext cx="4124986" cy="342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0" y="4247950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Time taken for activity in premises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B1C04E-C4C3-C346-8935-A3215E211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387" y="1568043"/>
            <a:ext cx="5495263" cy="343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692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0" y="4378425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Identification of known miscreants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300D7B-25E0-7546-8CC4-F36984B0F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91" y="1565477"/>
            <a:ext cx="3882230" cy="22737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1316B7-984D-E24E-99C9-5C62A36F2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7889" y="2740401"/>
            <a:ext cx="3993236" cy="233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8182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-62346" y="4306060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Suspicious Activities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248C3F-F84F-2F44-9C1D-A325649D5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205" y="1426723"/>
            <a:ext cx="6186794" cy="362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2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HELLO!</a:t>
            </a:r>
            <a:endParaRPr sz="10000"/>
          </a:p>
        </p:txBody>
      </p:sp>
      <p:sp>
        <p:nvSpPr>
          <p:cNvPr id="479" name="Google Shape;479;p15"/>
          <p:cNvSpPr txBox="1">
            <a:spLocks noGrp="1"/>
          </p:cNvSpPr>
          <p:nvPr>
            <p:ph type="subTitle" idx="4294967295"/>
          </p:nvPr>
        </p:nvSpPr>
        <p:spPr>
          <a:xfrm>
            <a:off x="1469359" y="2107263"/>
            <a:ext cx="6593700" cy="2270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I am Sourabh Kumar </a:t>
            </a:r>
            <a:r>
              <a:rPr lang="en" sz="3600" b="1" dirty="0" err="1"/>
              <a:t>Janghel</a:t>
            </a:r>
            <a:endParaRPr sz="3600" b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This Presentation contains detailed representation of the POC submitted at </a:t>
            </a:r>
            <a:r>
              <a:rPr lang="en" dirty="0" err="1"/>
              <a:t>Techgig</a:t>
            </a:r>
            <a:r>
              <a:rPr lang="en" dirty="0"/>
              <a:t> for SBI Hackathon . 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me at </a:t>
            </a:r>
            <a:r>
              <a:rPr lang="en-IN" dirty="0"/>
              <a:t>s</a:t>
            </a:r>
            <a:r>
              <a:rPr lang="en" dirty="0" err="1"/>
              <a:t>ourabh.kumar.janghel@outlook.com</a:t>
            </a: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480" name="Google Shape;480;p1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-58366" y="4378425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Identification of known facilitators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686D67-0C3A-A641-9BB3-D10283689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138" y="1530484"/>
            <a:ext cx="5998553" cy="351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545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-62346" y="4306060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Fire / Theft related incident taking place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4F1C5D-C8B6-7849-AECA-BDFE0D5CF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5408" y="1439693"/>
            <a:ext cx="6198389" cy="362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84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 txBox="1">
            <a:spLocks noGrp="1"/>
          </p:cNvSpPr>
          <p:nvPr>
            <p:ph type="body" idx="4294967295"/>
          </p:nvPr>
        </p:nvSpPr>
        <p:spPr>
          <a:xfrm>
            <a:off x="-62346" y="4306060"/>
            <a:ext cx="2074776" cy="895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Hazardous Objects being brought into the premises</a:t>
            </a:r>
          </a:p>
        </p:txBody>
      </p:sp>
      <p:sp>
        <p:nvSpPr>
          <p:cNvPr id="684" name="Google Shape;684;p3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45CC5-BFE9-404E-8D68-D65228F95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2430" y="1415915"/>
            <a:ext cx="6230140" cy="364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516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A write-up on why your application /solution should be considered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6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7069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36"/>
          <p:cNvSpPr txBox="1">
            <a:spLocks noGrp="1"/>
          </p:cNvSpPr>
          <p:nvPr>
            <p:ph type="title"/>
          </p:nvPr>
        </p:nvSpPr>
        <p:spPr>
          <a:xfrm>
            <a:off x="1047750" y="39917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3200" dirty="0"/>
              <a:t>Why the solution should be considered?</a:t>
            </a:r>
            <a:endParaRPr sz="3200" dirty="0"/>
          </a:p>
        </p:txBody>
      </p:sp>
      <p:sp>
        <p:nvSpPr>
          <p:cNvPr id="727" name="Google Shape;727;p36"/>
          <p:cNvSpPr txBox="1">
            <a:spLocks noGrp="1"/>
          </p:cNvSpPr>
          <p:nvPr>
            <p:ph type="body" idx="1"/>
          </p:nvPr>
        </p:nvSpPr>
        <p:spPr>
          <a:xfrm>
            <a:off x="1215522" y="943525"/>
            <a:ext cx="7315200" cy="3196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28324A"/>
                </a:solidFill>
              </a:rPr>
              <a:t>The below points can be considered for my submission:</a:t>
            </a:r>
            <a:endParaRPr sz="1200" dirty="0">
              <a:solidFill>
                <a:srgbClr val="28324A"/>
              </a:solidFill>
            </a:endParaRPr>
          </a:p>
          <a:p>
            <a:pPr marL="247650" lvl="0" indent="-171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400"/>
              <a:buFontTx/>
              <a:buChar char="-"/>
            </a:pPr>
            <a:r>
              <a:rPr lang="en-US" sz="1200" dirty="0">
                <a:solidFill>
                  <a:srgbClr val="28324A"/>
                </a:solidFill>
              </a:rPr>
              <a:t>Works well for noisy videos.</a:t>
            </a:r>
          </a:p>
          <a:p>
            <a:pPr marL="247650" lvl="0" indent="-171450">
              <a:lnSpc>
                <a:spcPct val="115000"/>
              </a:lnSpc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Custom Object Detection Models trained using YOLOv5 which is lightweight and fast.</a:t>
            </a:r>
          </a:p>
          <a:p>
            <a:pPr marL="247650" indent="-171450">
              <a:lnSpc>
                <a:spcPct val="115000"/>
              </a:lnSpc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SSD seasoned with a </a:t>
            </a:r>
            <a:r>
              <a:rPr lang="en-IN" sz="1200" dirty="0" err="1"/>
              <a:t>MobileNet</a:t>
            </a:r>
            <a:r>
              <a:rPr lang="en-IN" sz="1200" dirty="0"/>
              <a:t> should theoretically result in a faster, more efficient object detector.</a:t>
            </a:r>
          </a:p>
          <a:p>
            <a:pPr marL="247650" indent="-171450">
              <a:lnSpc>
                <a:spcPct val="115000"/>
              </a:lnSpc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 err="1"/>
              <a:t>MobileNet</a:t>
            </a:r>
            <a:r>
              <a:rPr lang="en-IN" sz="1200" dirty="0"/>
              <a:t>, is a DNN designed to run on resource constrained devices. For example, mobiles, </a:t>
            </a:r>
            <a:r>
              <a:rPr lang="en-IN" sz="1200" dirty="0" err="1"/>
              <a:t>ip</a:t>
            </a:r>
            <a:r>
              <a:rPr lang="en-IN" sz="1200" dirty="0"/>
              <a:t> cameras, scanners etc.</a:t>
            </a:r>
          </a:p>
          <a:p>
            <a:pPr marL="247650" lvl="0" indent="-171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Azure Functions for parallel processing of videos and scaling</a:t>
            </a:r>
          </a:p>
          <a:p>
            <a:pPr marL="247650" indent="-171450">
              <a:lnSpc>
                <a:spcPct val="115000"/>
              </a:lnSpc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lightweight face recognition and facial attribute analysis without any significant training.</a:t>
            </a:r>
          </a:p>
          <a:p>
            <a:pPr marL="247650" indent="-171450">
              <a:lnSpc>
                <a:spcPct val="115000"/>
              </a:lnSpc>
              <a:buClr>
                <a:srgbClr val="28324A"/>
              </a:buClr>
              <a:buSzPts val="2400"/>
              <a:buFontTx/>
              <a:buChar char="-"/>
            </a:pPr>
            <a:r>
              <a:rPr lang="en-IN" sz="1200" dirty="0"/>
              <a:t>Training Pipeline provided thus A better version of the model can be trained given more data can be collected specific to bank interior videos.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2400"/>
              <a:buChar char="◉"/>
            </a:pPr>
            <a:endParaRPr sz="1050" dirty="0">
              <a:solidFill>
                <a:srgbClr val="28324A"/>
              </a:solidFill>
            </a:endParaRPr>
          </a:p>
        </p:txBody>
      </p:sp>
      <p:sp>
        <p:nvSpPr>
          <p:cNvPr id="728" name="Google Shape;728;p3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Scaling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Ability to scale-up in enterprise grade environment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7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44185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8"/>
          <p:cNvSpPr txBox="1">
            <a:spLocks noGrp="1"/>
          </p:cNvSpPr>
          <p:nvPr>
            <p:ph type="ctrTitle" idx="4294967295"/>
          </p:nvPr>
        </p:nvSpPr>
        <p:spPr>
          <a:xfrm>
            <a:off x="685800" y="698500"/>
            <a:ext cx="7772400" cy="3888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The Solution </a:t>
            </a:r>
            <a:r>
              <a:rPr lang="en" sz="1800" dirty="0">
                <a:solidFill>
                  <a:schemeClr val="accent2"/>
                </a:solidFill>
              </a:rPr>
              <a:t>Can be </a:t>
            </a:r>
            <a:r>
              <a:rPr lang="en" sz="1800" dirty="0" err="1">
                <a:solidFill>
                  <a:schemeClr val="accent2"/>
                </a:solidFill>
              </a:rPr>
              <a:t>dockerised</a:t>
            </a:r>
            <a:r>
              <a:rPr lang="en" sz="1800" dirty="0">
                <a:solidFill>
                  <a:schemeClr val="accent2"/>
                </a:solidFill>
              </a:rPr>
              <a:t> and deployed as a HTTP Azure function</a:t>
            </a:r>
            <a:endParaRPr sz="1800" dirty="0">
              <a:solidFill>
                <a:schemeClr val="accent2"/>
              </a:solidFill>
            </a:endParaRPr>
          </a:p>
        </p:txBody>
      </p:sp>
      <p:sp>
        <p:nvSpPr>
          <p:cNvPr id="607" name="Google Shape;607;p28"/>
          <p:cNvSpPr txBox="1">
            <a:spLocks noGrp="1"/>
          </p:cNvSpPr>
          <p:nvPr>
            <p:ph type="subTitle" idx="4294967295"/>
          </p:nvPr>
        </p:nvSpPr>
        <p:spPr>
          <a:xfrm>
            <a:off x="685800" y="1087391"/>
            <a:ext cx="7772400" cy="610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That’s a easy serverless way of running the solution on cloud</a:t>
            </a:r>
            <a:endParaRPr dirty="0"/>
          </a:p>
        </p:txBody>
      </p:sp>
      <p:sp>
        <p:nvSpPr>
          <p:cNvPr id="608" name="Google Shape;608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291292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100</a:t>
            </a:r>
            <a:r>
              <a:rPr lang="en" sz="4800" dirty="0">
                <a:solidFill>
                  <a:schemeClr val="accent2"/>
                </a:solidFill>
              </a:rPr>
              <a:t>% Scalable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609" name="Google Shape;609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902202"/>
            <a:ext cx="7772400" cy="549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 dirty="0"/>
              <a:t>Total success!</a:t>
            </a:r>
            <a:endParaRPr sz="2600" dirty="0"/>
          </a:p>
        </p:txBody>
      </p:sp>
      <p:sp>
        <p:nvSpPr>
          <p:cNvPr id="610" name="Google Shape;610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40293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AZURE </a:t>
            </a:r>
            <a:r>
              <a:rPr lang="en" sz="4800" dirty="0">
                <a:solidFill>
                  <a:schemeClr val="accent2"/>
                </a:solidFill>
              </a:rPr>
              <a:t>Functions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611" name="Google Shape;611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369664"/>
            <a:ext cx="7772400" cy="9069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>
              <a:buFontTx/>
              <a:buChar char="-"/>
            </a:pPr>
            <a:r>
              <a:rPr lang="en-IN" sz="1200" dirty="0"/>
              <a:t>instances of the Functions host are dynamically added and removed based on the number of incoming events.</a:t>
            </a:r>
          </a:p>
          <a:p>
            <a:pPr marL="171450" indent="-171450" algn="just">
              <a:buFontTx/>
              <a:buChar char="-"/>
            </a:pPr>
            <a:r>
              <a:rPr lang="en-IN" sz="1200" dirty="0"/>
              <a:t>Automatically scales based on demand using pre-warmed workers, which run applications with no delay after being idle, runs on more powerful instances, and connects to virtual networks</a:t>
            </a:r>
          </a:p>
          <a:p>
            <a:pPr marL="171450" indent="-171450" algn="just">
              <a:buFontTx/>
              <a:buChar char="-"/>
            </a:pPr>
            <a:endParaRPr sz="1200" dirty="0"/>
          </a:p>
        </p:txBody>
      </p:sp>
      <p:sp>
        <p:nvSpPr>
          <p:cNvPr id="612" name="Google Shape;612;p2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9"/>
          <p:cNvSpPr txBox="1">
            <a:spLocks noGrp="1"/>
          </p:cNvSpPr>
          <p:nvPr>
            <p:ph type="ctrTitle" idx="4294967295"/>
          </p:nvPr>
        </p:nvSpPr>
        <p:spPr>
          <a:xfrm>
            <a:off x="685800" y="2345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 dirty="0"/>
              <a:t>Video Demo</a:t>
            </a:r>
            <a:endParaRPr sz="9000" dirty="0"/>
          </a:p>
        </p:txBody>
      </p:sp>
      <p:sp>
        <p:nvSpPr>
          <p:cNvPr id="507" name="Google Shape;507;p19"/>
          <p:cNvSpPr txBox="1">
            <a:spLocks noGrp="1"/>
          </p:cNvSpPr>
          <p:nvPr>
            <p:ph type="subTitle" idx="4294967295"/>
          </p:nvPr>
        </p:nvSpPr>
        <p:spPr>
          <a:xfrm>
            <a:off x="2169650" y="3182950"/>
            <a:ext cx="4804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Please Find the Link of the video </a:t>
            </a:r>
            <a:r>
              <a:rPr lang="en" sz="1800" dirty="0">
                <a:hlinkClick r:id="rId3"/>
              </a:rPr>
              <a:t>here</a:t>
            </a:r>
            <a:r>
              <a:rPr lang="en" sz="1800" dirty="0"/>
              <a:t>.</a:t>
            </a:r>
            <a:endParaRPr sz="1800" dirty="0"/>
          </a:p>
        </p:txBody>
      </p:sp>
      <p:grpSp>
        <p:nvGrpSpPr>
          <p:cNvPr id="508" name="Google Shape;508;p19"/>
          <p:cNvGrpSpPr/>
          <p:nvPr/>
        </p:nvGrpSpPr>
        <p:grpSpPr>
          <a:xfrm>
            <a:off x="4146170" y="640688"/>
            <a:ext cx="1166508" cy="1166538"/>
            <a:chOff x="6654650" y="3665275"/>
            <a:chExt cx="409100" cy="409125"/>
          </a:xfrm>
        </p:grpSpPr>
        <p:sp>
          <p:nvSpPr>
            <p:cNvPr id="509" name="Google Shape;509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9"/>
          <p:cNvGrpSpPr/>
          <p:nvPr/>
        </p:nvGrpSpPr>
        <p:grpSpPr>
          <a:xfrm rot="1940693">
            <a:off x="3340903" y="1116018"/>
            <a:ext cx="587626" cy="587659"/>
            <a:chOff x="570875" y="4322250"/>
            <a:chExt cx="443300" cy="443325"/>
          </a:xfrm>
        </p:grpSpPr>
        <p:sp>
          <p:nvSpPr>
            <p:cNvPr id="512" name="Google Shape;512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19"/>
          <p:cNvSpPr/>
          <p:nvPr/>
        </p:nvSpPr>
        <p:spPr>
          <a:xfrm>
            <a:off x="3829676" y="64070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9"/>
          <p:cNvSpPr/>
          <p:nvPr/>
        </p:nvSpPr>
        <p:spPr>
          <a:xfrm rot="1793658">
            <a:off x="5318500" y="1302383"/>
            <a:ext cx="225078" cy="21493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9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5"/>
          <p:cNvSpPr txBox="1">
            <a:spLocks noGrp="1"/>
          </p:cNvSpPr>
          <p:nvPr>
            <p:ph type="ctrTitle" idx="4294967295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THANKS!</a:t>
            </a:r>
            <a:endParaRPr sz="10000"/>
          </a:p>
        </p:txBody>
      </p:sp>
      <p:sp>
        <p:nvSpPr>
          <p:cNvPr id="720" name="Google Shape;720;p35"/>
          <p:cNvSpPr txBox="1">
            <a:spLocks noGrp="1"/>
          </p:cNvSpPr>
          <p:nvPr>
            <p:ph type="subTitle" idx="4294967295"/>
          </p:nvPr>
        </p:nvSpPr>
        <p:spPr>
          <a:xfrm>
            <a:off x="1275150" y="2097148"/>
            <a:ext cx="6593700" cy="2144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Any questions?</a:t>
            </a:r>
            <a:endParaRPr sz="3600" b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 can find me at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dirty="0">
                <a:hlinkClick r:id="rId3"/>
              </a:rPr>
              <a:t>s</a:t>
            </a:r>
            <a:r>
              <a:rPr lang="en" dirty="0">
                <a:hlinkClick r:id="rId3"/>
              </a:rPr>
              <a:t>ourabh.kumar.janghel@outlook.com</a:t>
            </a:r>
            <a:endParaRPr lang="en" dirty="0"/>
          </a:p>
          <a:p>
            <a:pPr marL="0" lvl="0" indent="0" algn="ctr">
              <a:buNone/>
            </a:pPr>
            <a:r>
              <a:rPr lang="en-IN" dirty="0"/>
              <a:t>@</a:t>
            </a:r>
            <a:r>
              <a:rPr lang="en-IN" dirty="0">
                <a:hlinkClick r:id="rId4"/>
              </a:rPr>
              <a:t>sourabhkumarjanghel</a:t>
            </a:r>
            <a:r>
              <a:rPr lang="en-IN" dirty="0"/>
              <a:t> </a:t>
            </a:r>
            <a:endParaRPr lang="en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721" name="Google Shape;721;p3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3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4" name="Google Shape;549;p23">
            <a:extLst>
              <a:ext uri="{FF2B5EF4-FFF2-40B4-BE49-F238E27FC236}">
                <a16:creationId xmlns:a16="http://schemas.microsoft.com/office/drawing/2014/main" id="{05AEADBA-7096-C04F-90C9-CEAB1EA10BCD}"/>
              </a:ext>
            </a:extLst>
          </p:cNvPr>
          <p:cNvSpPr txBox="1">
            <a:spLocks/>
          </p:cNvSpPr>
          <p:nvPr/>
        </p:nvSpPr>
        <p:spPr>
          <a:xfrm>
            <a:off x="-133755" y="962892"/>
            <a:ext cx="9144000" cy="251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IN" sz="4800">
                <a:solidFill>
                  <a:srgbClr val="28324A"/>
                </a:solidFill>
              </a:rPr>
              <a:t>WANT </a:t>
            </a:r>
            <a:r>
              <a:rPr lang="en-IN" sz="4800">
                <a:solidFill>
                  <a:schemeClr val="accent1">
                    <a:lumMod val="60000"/>
                    <a:lumOff val="40000"/>
                  </a:schemeClr>
                </a:solidFill>
              </a:rPr>
              <a:t>BIG</a:t>
            </a:r>
            <a:r>
              <a:rPr lang="en-IN" sz="4800">
                <a:solidFill>
                  <a:srgbClr val="28324A"/>
                </a:solidFill>
              </a:rPr>
              <a:t> IMPACT?</a:t>
            </a:r>
          </a:p>
          <a:p>
            <a:r>
              <a:rPr lang="en-IN" sz="4800" b="0">
                <a:solidFill>
                  <a:schemeClr val="bg1"/>
                </a:solidFill>
              </a:rPr>
              <a:t>USE</a:t>
            </a:r>
            <a:r>
              <a:rPr lang="en-IN" sz="4800" b="0">
                <a:solidFill>
                  <a:schemeClr val="accent1">
                    <a:lumMod val="60000"/>
                    <a:lumOff val="40000"/>
                  </a:schemeClr>
                </a:solidFill>
              </a:rPr>
              <a:t> AZURE </a:t>
            </a:r>
            <a:r>
              <a:rPr lang="en-IN" sz="4800" b="0">
                <a:solidFill>
                  <a:schemeClr val="bg1"/>
                </a:solidFill>
              </a:rPr>
              <a:t>CLOUD!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Of Solution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Description of what the Team has tried to build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9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>
                <a:solidFill>
                  <a:schemeClr val="accent2"/>
                </a:solidFill>
              </a:rPr>
              <a:t>PROCESS</a:t>
            </a:r>
            <a:r>
              <a:rPr lang="en" dirty="0"/>
              <a:t> </a:t>
            </a:r>
            <a:endParaRPr dirty="0"/>
          </a:p>
        </p:txBody>
      </p:sp>
      <p:sp>
        <p:nvSpPr>
          <p:cNvPr id="618" name="Google Shape;618;p29"/>
          <p:cNvSpPr/>
          <p:nvPr/>
        </p:nvSpPr>
        <p:spPr>
          <a:xfrm>
            <a:off x="578575" y="2061638"/>
            <a:ext cx="2808000" cy="1325100"/>
          </a:xfrm>
          <a:prstGeom prst="homePlate">
            <a:avLst>
              <a:gd name="adj" fmla="val 30129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People Spatial Analysis &amp; movement Tracking</a:t>
            </a:r>
            <a:endParaRPr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19" name="Google Shape;619;p29"/>
          <p:cNvSpPr/>
          <p:nvPr/>
        </p:nvSpPr>
        <p:spPr>
          <a:xfrm>
            <a:off x="3242325" y="2061638"/>
            <a:ext cx="2862000" cy="13251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</a:t>
            </a:r>
            <a:r>
              <a:rPr lang="en" b="1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ace Detection and Verification with Facial Analysis</a:t>
            </a:r>
            <a:endParaRPr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20" name="Google Shape;620;p29"/>
          <p:cNvSpPr/>
          <p:nvPr/>
        </p:nvSpPr>
        <p:spPr>
          <a:xfrm>
            <a:off x="5960075" y="2061638"/>
            <a:ext cx="2862000" cy="1325100"/>
          </a:xfrm>
          <a:prstGeom prst="chevron">
            <a:avLst>
              <a:gd name="adj" fmla="val 2985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Weapon, Fire, Theft Detection</a:t>
            </a:r>
            <a:endParaRPr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21" name="Google Shape;621;p29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 txBox="1">
            <a:spLocks noGrp="1"/>
          </p:cNvSpPr>
          <p:nvPr>
            <p:ph type="title"/>
          </p:nvPr>
        </p:nvSpPr>
        <p:spPr>
          <a:xfrm>
            <a:off x="789514" y="140123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ROADMAP – </a:t>
            </a:r>
            <a:r>
              <a:rPr lang="en" sz="3200" dirty="0">
                <a:solidFill>
                  <a:srgbClr val="002060"/>
                </a:solidFill>
              </a:rPr>
              <a:t>People Detection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792" name="Google Shape;792;p4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793" name="Google Shape;793;p40"/>
          <p:cNvSpPr/>
          <p:nvPr/>
        </p:nvSpPr>
        <p:spPr>
          <a:xfrm>
            <a:off x="0" y="215254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4" name="Google Shape;794;p40"/>
          <p:cNvSpPr/>
          <p:nvPr/>
        </p:nvSpPr>
        <p:spPr>
          <a:xfrm>
            <a:off x="0" y="2160636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95" name="Google Shape;795;p40"/>
          <p:cNvGrpSpPr/>
          <p:nvPr/>
        </p:nvGrpSpPr>
        <p:grpSpPr>
          <a:xfrm>
            <a:off x="1786339" y="1484917"/>
            <a:ext cx="473400" cy="473400"/>
            <a:chOff x="1786339" y="1703401"/>
            <a:chExt cx="473400" cy="473400"/>
          </a:xfrm>
        </p:grpSpPr>
        <p:sp>
          <p:nvSpPr>
            <p:cNvPr id="796" name="Google Shape;796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797" name="Google Shape;797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798" name="Google Shape;798;p40"/>
          <p:cNvGrpSpPr/>
          <p:nvPr/>
        </p:nvGrpSpPr>
        <p:grpSpPr>
          <a:xfrm>
            <a:off x="3814414" y="1484917"/>
            <a:ext cx="473400" cy="473400"/>
            <a:chOff x="3814414" y="1703401"/>
            <a:chExt cx="473400" cy="473400"/>
          </a:xfrm>
        </p:grpSpPr>
        <p:sp>
          <p:nvSpPr>
            <p:cNvPr id="799" name="Google Shape;799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0" name="Google Shape;800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01" name="Google Shape;801;p40"/>
          <p:cNvGrpSpPr/>
          <p:nvPr/>
        </p:nvGrpSpPr>
        <p:grpSpPr>
          <a:xfrm>
            <a:off x="5842489" y="1484917"/>
            <a:ext cx="473400" cy="473400"/>
            <a:chOff x="5842489" y="1703401"/>
            <a:chExt cx="473400" cy="473400"/>
          </a:xfrm>
        </p:grpSpPr>
        <p:sp>
          <p:nvSpPr>
            <p:cNvPr id="802" name="Google Shape;802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3" name="Google Shape;803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04" name="Google Shape;804;p40"/>
          <p:cNvGrpSpPr/>
          <p:nvPr/>
        </p:nvGrpSpPr>
        <p:grpSpPr>
          <a:xfrm>
            <a:off x="6880814" y="3357816"/>
            <a:ext cx="473400" cy="473400"/>
            <a:chOff x="6880814" y="3576300"/>
            <a:chExt cx="473400" cy="473400"/>
          </a:xfrm>
        </p:grpSpPr>
        <p:sp>
          <p:nvSpPr>
            <p:cNvPr id="805" name="Google Shape;805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6" name="Google Shape;806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6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07" name="Google Shape;807;p40"/>
          <p:cNvGrpSpPr/>
          <p:nvPr/>
        </p:nvGrpSpPr>
        <p:grpSpPr>
          <a:xfrm>
            <a:off x="4852739" y="3357816"/>
            <a:ext cx="473400" cy="473400"/>
            <a:chOff x="4852739" y="3576300"/>
            <a:chExt cx="473400" cy="473400"/>
          </a:xfrm>
        </p:grpSpPr>
        <p:sp>
          <p:nvSpPr>
            <p:cNvPr id="808" name="Google Shape;808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9" name="Google Shape;809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10" name="Google Shape;810;p40"/>
          <p:cNvGrpSpPr/>
          <p:nvPr/>
        </p:nvGrpSpPr>
        <p:grpSpPr>
          <a:xfrm>
            <a:off x="2824664" y="3357816"/>
            <a:ext cx="473400" cy="473400"/>
            <a:chOff x="2824664" y="3576300"/>
            <a:chExt cx="473400" cy="473400"/>
          </a:xfrm>
        </p:grpSpPr>
        <p:sp>
          <p:nvSpPr>
            <p:cNvPr id="811" name="Google Shape;811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12" name="Google Shape;812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813" name="Google Shape;813;p40"/>
          <p:cNvSpPr txBox="1"/>
          <p:nvPr/>
        </p:nvSpPr>
        <p:spPr>
          <a:xfrm>
            <a:off x="1379850" y="93761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Load the video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4" name="Google Shape;814;p40"/>
          <p:cNvSpPr txBox="1"/>
          <p:nvPr/>
        </p:nvSpPr>
        <p:spPr>
          <a:xfrm>
            <a:off x="2994314" y="937615"/>
            <a:ext cx="2239167" cy="764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Get People identified  from the video frame using a SSD (Single Shot Detector) with a </a:t>
            </a: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MobileNet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architecture</a:t>
            </a:r>
          </a:p>
          <a:p>
            <a:pPr algn="ctr"/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5" name="Google Shape;815;p40"/>
          <p:cNvSpPr txBox="1"/>
          <p:nvPr/>
        </p:nvSpPr>
        <p:spPr>
          <a:xfrm>
            <a:off x="5435988" y="1032080"/>
            <a:ext cx="17485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Once the co-ordinates are obtained by our SSD, the tracker computes the centroid (</a:t>
            </a:r>
            <a:r>
              <a:rPr lang="en-IN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center</a:t>
            </a:r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 of the box</a:t>
            </a:r>
          </a:p>
        </p:txBody>
      </p:sp>
      <p:sp>
        <p:nvSpPr>
          <p:cNvPr id="816" name="Google Shape;816;p40"/>
          <p:cNvSpPr txBox="1"/>
          <p:nvPr/>
        </p:nvSpPr>
        <p:spPr>
          <a:xfrm>
            <a:off x="2337254" y="3764196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Read Frames from videos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7" name="Google Shape;817;p40"/>
          <p:cNvSpPr txBox="1"/>
          <p:nvPr/>
        </p:nvSpPr>
        <p:spPr>
          <a:xfrm>
            <a:off x="4118164" y="3756104"/>
            <a:ext cx="219772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centroid tracker computes the centroid of the bounding boxes</a:t>
            </a:r>
          </a:p>
        </p:txBody>
      </p:sp>
      <p:sp>
        <p:nvSpPr>
          <p:cNvPr id="818" name="Google Shape;818;p40"/>
          <p:cNvSpPr txBox="1"/>
          <p:nvPr/>
        </p:nvSpPr>
        <p:spPr>
          <a:xfrm>
            <a:off x="6387569" y="3764196"/>
            <a:ext cx="193329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Then an unique ID is assigned to every particular object </a:t>
            </a:r>
            <a:r>
              <a:rPr lang="en-IN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deteced</a:t>
            </a:r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for tracking over the sequence of frames.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 txBox="1">
            <a:spLocks noGrp="1"/>
          </p:cNvSpPr>
          <p:nvPr>
            <p:ph type="title"/>
          </p:nvPr>
        </p:nvSpPr>
        <p:spPr>
          <a:xfrm>
            <a:off x="789514" y="140123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ROADMAP – </a:t>
            </a:r>
            <a:r>
              <a:rPr lang="en" sz="3200" dirty="0">
                <a:solidFill>
                  <a:srgbClr val="002060"/>
                </a:solidFill>
              </a:rPr>
              <a:t>Face Detection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792" name="Google Shape;792;p4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793" name="Google Shape;793;p40"/>
          <p:cNvSpPr/>
          <p:nvPr/>
        </p:nvSpPr>
        <p:spPr>
          <a:xfrm>
            <a:off x="0" y="215254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4" name="Google Shape;794;p40"/>
          <p:cNvSpPr/>
          <p:nvPr/>
        </p:nvSpPr>
        <p:spPr>
          <a:xfrm>
            <a:off x="0" y="2160636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95" name="Google Shape;795;p40"/>
          <p:cNvGrpSpPr/>
          <p:nvPr/>
        </p:nvGrpSpPr>
        <p:grpSpPr>
          <a:xfrm>
            <a:off x="1786339" y="1484917"/>
            <a:ext cx="473400" cy="473400"/>
            <a:chOff x="1786339" y="1703401"/>
            <a:chExt cx="473400" cy="473400"/>
          </a:xfrm>
        </p:grpSpPr>
        <p:sp>
          <p:nvSpPr>
            <p:cNvPr id="796" name="Google Shape;796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797" name="Google Shape;797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798" name="Google Shape;798;p40"/>
          <p:cNvGrpSpPr/>
          <p:nvPr/>
        </p:nvGrpSpPr>
        <p:grpSpPr>
          <a:xfrm>
            <a:off x="3814414" y="1484917"/>
            <a:ext cx="473400" cy="473400"/>
            <a:chOff x="3814414" y="1703401"/>
            <a:chExt cx="473400" cy="473400"/>
          </a:xfrm>
        </p:grpSpPr>
        <p:sp>
          <p:nvSpPr>
            <p:cNvPr id="799" name="Google Shape;799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0" name="Google Shape;800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01" name="Google Shape;801;p40"/>
          <p:cNvGrpSpPr/>
          <p:nvPr/>
        </p:nvGrpSpPr>
        <p:grpSpPr>
          <a:xfrm>
            <a:off x="5842489" y="1484917"/>
            <a:ext cx="473400" cy="473400"/>
            <a:chOff x="5842489" y="1703401"/>
            <a:chExt cx="473400" cy="473400"/>
          </a:xfrm>
        </p:grpSpPr>
        <p:sp>
          <p:nvSpPr>
            <p:cNvPr id="802" name="Google Shape;802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3" name="Google Shape;803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04" name="Google Shape;804;p40"/>
          <p:cNvGrpSpPr/>
          <p:nvPr/>
        </p:nvGrpSpPr>
        <p:grpSpPr>
          <a:xfrm>
            <a:off x="6880814" y="3357816"/>
            <a:ext cx="473400" cy="473400"/>
            <a:chOff x="6880814" y="3576300"/>
            <a:chExt cx="473400" cy="473400"/>
          </a:xfrm>
        </p:grpSpPr>
        <p:sp>
          <p:nvSpPr>
            <p:cNvPr id="805" name="Google Shape;805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6" name="Google Shape;806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6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07" name="Google Shape;807;p40"/>
          <p:cNvGrpSpPr/>
          <p:nvPr/>
        </p:nvGrpSpPr>
        <p:grpSpPr>
          <a:xfrm>
            <a:off x="4852739" y="3357816"/>
            <a:ext cx="473400" cy="473400"/>
            <a:chOff x="4852739" y="3576300"/>
            <a:chExt cx="473400" cy="473400"/>
          </a:xfrm>
        </p:grpSpPr>
        <p:sp>
          <p:nvSpPr>
            <p:cNvPr id="808" name="Google Shape;808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9" name="Google Shape;809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10" name="Google Shape;810;p40"/>
          <p:cNvGrpSpPr/>
          <p:nvPr/>
        </p:nvGrpSpPr>
        <p:grpSpPr>
          <a:xfrm>
            <a:off x="2824664" y="3357816"/>
            <a:ext cx="473400" cy="473400"/>
            <a:chOff x="2824664" y="3576300"/>
            <a:chExt cx="473400" cy="473400"/>
          </a:xfrm>
        </p:grpSpPr>
        <p:sp>
          <p:nvSpPr>
            <p:cNvPr id="811" name="Google Shape;811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12" name="Google Shape;812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813" name="Google Shape;813;p40"/>
          <p:cNvSpPr txBox="1"/>
          <p:nvPr/>
        </p:nvSpPr>
        <p:spPr>
          <a:xfrm>
            <a:off x="1379850" y="93761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Load the video and read the Frames</a:t>
            </a:r>
          </a:p>
        </p:txBody>
      </p:sp>
      <p:sp>
        <p:nvSpPr>
          <p:cNvPr id="814" name="Google Shape;814;p40"/>
          <p:cNvSpPr txBox="1"/>
          <p:nvPr/>
        </p:nvSpPr>
        <p:spPr>
          <a:xfrm>
            <a:off x="3378871" y="1015027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Reads a directory containing faces of –</a:t>
            </a:r>
            <a:r>
              <a:rPr lang="en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ve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people and +</a:t>
            </a:r>
            <a:r>
              <a:rPr lang="en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ve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people to be ma</a:t>
            </a:r>
            <a:r>
              <a:rPr lang="en-IN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tc</a:t>
            </a:r>
            <a:r>
              <a:rPr lang="en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hed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against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5" name="Google Shape;815;p40"/>
          <p:cNvSpPr txBox="1"/>
          <p:nvPr/>
        </p:nvSpPr>
        <p:spPr>
          <a:xfrm>
            <a:off x="5435989" y="1149783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Extract facial attribute analysis – Emotion, Age, gender</a:t>
            </a:r>
          </a:p>
          <a:p>
            <a:pPr algn="ctr"/>
            <a:endParaRPr lang="en-IN"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6" name="Google Shape;816;p40"/>
          <p:cNvSpPr txBox="1"/>
          <p:nvPr/>
        </p:nvSpPr>
        <p:spPr>
          <a:xfrm>
            <a:off x="2337254" y="3764196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Uses </a:t>
            </a:r>
            <a:r>
              <a:rPr lang="en-IN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opencv</a:t>
            </a:r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detector to detect faces in the frames</a:t>
            </a:r>
          </a:p>
        </p:txBody>
      </p:sp>
      <p:sp>
        <p:nvSpPr>
          <p:cNvPr id="817" name="Google Shape;817;p40"/>
          <p:cNvSpPr txBox="1"/>
          <p:nvPr/>
        </p:nvSpPr>
        <p:spPr>
          <a:xfrm>
            <a:off x="4118164" y="3756104"/>
            <a:ext cx="219772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Does face matching and verification using  VGG-Face Model using cosine-similarity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8" name="Google Shape;818;p40"/>
          <p:cNvSpPr txBox="1"/>
          <p:nvPr/>
        </p:nvSpPr>
        <p:spPr>
          <a:xfrm>
            <a:off x="6474335" y="3845116"/>
            <a:ext cx="193329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Freeze the face frame for 5 frames and then save the results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629122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 txBox="1">
            <a:spLocks noGrp="1"/>
          </p:cNvSpPr>
          <p:nvPr>
            <p:ph type="title"/>
          </p:nvPr>
        </p:nvSpPr>
        <p:spPr>
          <a:xfrm>
            <a:off x="789514" y="140123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ROADMAP – </a:t>
            </a:r>
            <a:r>
              <a:rPr lang="en" sz="3200" dirty="0">
                <a:solidFill>
                  <a:srgbClr val="002060"/>
                </a:solidFill>
              </a:rPr>
              <a:t>Object Detection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792" name="Google Shape;792;p4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793" name="Google Shape;793;p40"/>
          <p:cNvSpPr/>
          <p:nvPr/>
        </p:nvSpPr>
        <p:spPr>
          <a:xfrm>
            <a:off x="0" y="215254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4" name="Google Shape;794;p40"/>
          <p:cNvSpPr/>
          <p:nvPr/>
        </p:nvSpPr>
        <p:spPr>
          <a:xfrm>
            <a:off x="0" y="2160636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95" name="Google Shape;795;p40"/>
          <p:cNvGrpSpPr/>
          <p:nvPr/>
        </p:nvGrpSpPr>
        <p:grpSpPr>
          <a:xfrm>
            <a:off x="1786339" y="1484917"/>
            <a:ext cx="473400" cy="473400"/>
            <a:chOff x="1786339" y="1703401"/>
            <a:chExt cx="473400" cy="473400"/>
          </a:xfrm>
        </p:grpSpPr>
        <p:sp>
          <p:nvSpPr>
            <p:cNvPr id="796" name="Google Shape;796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797" name="Google Shape;797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798" name="Google Shape;798;p40"/>
          <p:cNvGrpSpPr/>
          <p:nvPr/>
        </p:nvGrpSpPr>
        <p:grpSpPr>
          <a:xfrm>
            <a:off x="3814414" y="1484917"/>
            <a:ext cx="473400" cy="473400"/>
            <a:chOff x="3814414" y="1703401"/>
            <a:chExt cx="473400" cy="473400"/>
          </a:xfrm>
        </p:grpSpPr>
        <p:sp>
          <p:nvSpPr>
            <p:cNvPr id="799" name="Google Shape;799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0" name="Google Shape;800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01" name="Google Shape;801;p40"/>
          <p:cNvGrpSpPr/>
          <p:nvPr/>
        </p:nvGrpSpPr>
        <p:grpSpPr>
          <a:xfrm>
            <a:off x="5842489" y="1484917"/>
            <a:ext cx="473400" cy="473400"/>
            <a:chOff x="5842489" y="1703401"/>
            <a:chExt cx="473400" cy="473400"/>
          </a:xfrm>
        </p:grpSpPr>
        <p:sp>
          <p:nvSpPr>
            <p:cNvPr id="802" name="Google Shape;802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3" name="Google Shape;803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04" name="Google Shape;804;p40"/>
          <p:cNvGrpSpPr/>
          <p:nvPr/>
        </p:nvGrpSpPr>
        <p:grpSpPr>
          <a:xfrm>
            <a:off x="6880814" y="3357816"/>
            <a:ext cx="473400" cy="473400"/>
            <a:chOff x="6880814" y="3576300"/>
            <a:chExt cx="473400" cy="473400"/>
          </a:xfrm>
        </p:grpSpPr>
        <p:sp>
          <p:nvSpPr>
            <p:cNvPr id="805" name="Google Shape;805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6" name="Google Shape;806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6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07" name="Google Shape;807;p40"/>
          <p:cNvGrpSpPr/>
          <p:nvPr/>
        </p:nvGrpSpPr>
        <p:grpSpPr>
          <a:xfrm>
            <a:off x="4852739" y="3357816"/>
            <a:ext cx="473400" cy="473400"/>
            <a:chOff x="4852739" y="3576300"/>
            <a:chExt cx="473400" cy="473400"/>
          </a:xfrm>
        </p:grpSpPr>
        <p:sp>
          <p:nvSpPr>
            <p:cNvPr id="808" name="Google Shape;808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09" name="Google Shape;809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810" name="Google Shape;810;p40"/>
          <p:cNvGrpSpPr/>
          <p:nvPr/>
        </p:nvGrpSpPr>
        <p:grpSpPr>
          <a:xfrm>
            <a:off x="2824664" y="3357816"/>
            <a:ext cx="473400" cy="473400"/>
            <a:chOff x="2824664" y="3576300"/>
            <a:chExt cx="473400" cy="473400"/>
          </a:xfrm>
        </p:grpSpPr>
        <p:sp>
          <p:nvSpPr>
            <p:cNvPr id="811" name="Google Shape;811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12" name="Google Shape;812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813" name="Google Shape;813;p40"/>
          <p:cNvSpPr txBox="1"/>
          <p:nvPr/>
        </p:nvSpPr>
        <p:spPr>
          <a:xfrm>
            <a:off x="1379850" y="93761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Upload the document to azure and get a </a:t>
            </a: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url</a:t>
            </a:r>
            <a:endParaRPr lang="en-US"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4" name="Google Shape;814;p40"/>
          <p:cNvSpPr txBox="1"/>
          <p:nvPr/>
        </p:nvSpPr>
        <p:spPr>
          <a:xfrm>
            <a:off x="3377205" y="93761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Detects currently Fire and weapons in Frames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5" name="Google Shape;815;p40"/>
          <p:cNvSpPr txBox="1"/>
          <p:nvPr/>
        </p:nvSpPr>
        <p:spPr>
          <a:xfrm>
            <a:off x="5436010" y="93761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Get results from azure API</a:t>
            </a:r>
          </a:p>
        </p:txBody>
      </p:sp>
      <p:sp>
        <p:nvSpPr>
          <p:cNvPr id="816" name="Google Shape;816;p40"/>
          <p:cNvSpPr txBox="1"/>
          <p:nvPr/>
        </p:nvSpPr>
        <p:spPr>
          <a:xfrm>
            <a:off x="2337254" y="3764196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I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Run object detection custom model trained on YOLOv5</a:t>
            </a:r>
          </a:p>
        </p:txBody>
      </p:sp>
      <p:sp>
        <p:nvSpPr>
          <p:cNvPr id="817" name="Google Shape;817;p40"/>
          <p:cNvSpPr txBox="1"/>
          <p:nvPr/>
        </p:nvSpPr>
        <p:spPr>
          <a:xfrm>
            <a:off x="4118164" y="3756104"/>
            <a:ext cx="219772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Azure Video Indexer to upload a video to azure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8" name="Google Shape;818;p40"/>
          <p:cNvSpPr txBox="1"/>
          <p:nvPr/>
        </p:nvSpPr>
        <p:spPr>
          <a:xfrm>
            <a:off x="6474335" y="3845116"/>
            <a:ext cx="193329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Clean the result to get detections and save results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973119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486" name="Google Shape;486;p16"/>
          <p:cNvSpPr txBox="1">
            <a:spLocks noGrp="1"/>
          </p:cNvSpPr>
          <p:nvPr>
            <p:ph type="subTitle" idx="1"/>
          </p:nvPr>
        </p:nvSpPr>
        <p:spPr>
          <a:xfrm>
            <a:off x="2055377" y="4059250"/>
            <a:ext cx="54686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IN" dirty="0"/>
              <a:t>High-level implementation / Solution diagram</a:t>
            </a:r>
          </a:p>
        </p:txBody>
      </p:sp>
      <p:sp>
        <p:nvSpPr>
          <p:cNvPr id="487" name="Google Shape;487;p1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chemeClr val="accent2"/>
                </a:solidFill>
                <a:latin typeface="Oswald"/>
                <a:sym typeface="Oswald"/>
              </a:rPr>
              <a:t>2</a:t>
            </a:r>
            <a:endParaRPr sz="12000" dirty="0">
              <a:solidFill>
                <a:schemeClr val="accent2"/>
              </a:solidFill>
            </a:endParaRPr>
          </a:p>
        </p:txBody>
      </p:sp>
      <p:sp>
        <p:nvSpPr>
          <p:cNvPr id="488" name="Google Shape;488;p1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6703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7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B51D47-7383-AF4F-9D00-7F7BE8A82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750" y="1719724"/>
            <a:ext cx="6661150" cy="27506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742</Words>
  <Application>Microsoft Macintosh PowerPoint</Application>
  <PresentationFormat>On-screen Show (16:9)</PresentationFormat>
  <Paragraphs>156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Calibri</vt:lpstr>
      <vt:lpstr>Arial</vt:lpstr>
      <vt:lpstr>Source Sans Pro</vt:lpstr>
      <vt:lpstr>Oswald</vt:lpstr>
      <vt:lpstr>Quince template</vt:lpstr>
      <vt:lpstr>SBI - Video Analytics</vt:lpstr>
      <vt:lpstr>HELLO!</vt:lpstr>
      <vt:lpstr>Description Of Solution</vt:lpstr>
      <vt:lpstr>THE PROCESS </vt:lpstr>
      <vt:lpstr>ROADMAP – People Detection</vt:lpstr>
      <vt:lpstr>ROADMAP – Face Detection</vt:lpstr>
      <vt:lpstr>ROADMAP – Object Detection</vt:lpstr>
      <vt:lpstr>Architecture</vt:lpstr>
      <vt:lpstr>PowerPoint Presentation</vt:lpstr>
      <vt:lpstr>Tech Stack</vt:lpstr>
      <vt:lpstr>TECH STACK ANALYSIS</vt:lpstr>
      <vt:lpstr>Algorithms</vt:lpstr>
      <vt:lpstr>USED Algorithms</vt:lpstr>
      <vt:lpstr>A PICTURE IS WORTH A THOUSAND WORDS</vt:lpstr>
      <vt:lpstr>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Why the solution should be considered?</vt:lpstr>
      <vt:lpstr>Scaling</vt:lpstr>
      <vt:lpstr>The Solution Can be dockerised and deployed as a HTTP Azure function</vt:lpstr>
      <vt:lpstr>Video Demo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SBI - Identification &amp; Optical character recognition (OCR) for Structured Documents </dc:title>
  <cp:lastModifiedBy>Sourabh Janghel</cp:lastModifiedBy>
  <cp:revision>25</cp:revision>
  <dcterms:modified xsi:type="dcterms:W3CDTF">2022-06-19T18:03:59Z</dcterms:modified>
</cp:coreProperties>
</file>